
<file path=[Content_Types].xml><?xml version="1.0" encoding="utf-8"?>
<Types xmlns="http://schemas.openxmlformats.org/package/2006/content-types">
  <Default Extension="xml" ContentType="application/xml"/>
  <Default Extension="jpg" ContentType="image/jpeg"/>
  <Default Extension="jpeg" ContentType="image/jpeg"/>
  <Default Extension="mp4" ContentType="video/unknown"/>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4"/>
  </p:notesMasterIdLst>
  <p:sldIdLst>
    <p:sldId id="276" r:id="rId2"/>
    <p:sldId id="273" r:id="rId3"/>
    <p:sldId id="274" r:id="rId4"/>
    <p:sldId id="277" r:id="rId5"/>
    <p:sldId id="256" r:id="rId6"/>
    <p:sldId id="257" r:id="rId7"/>
    <p:sldId id="258" r:id="rId8"/>
    <p:sldId id="259" r:id="rId9"/>
    <p:sldId id="260" r:id="rId10"/>
    <p:sldId id="261" r:id="rId11"/>
    <p:sldId id="262" r:id="rId12"/>
    <p:sldId id="263" r:id="rId13"/>
    <p:sldId id="264" r:id="rId14"/>
    <p:sldId id="265" r:id="rId15"/>
    <p:sldId id="266" r:id="rId16"/>
    <p:sldId id="267" r:id="rId17"/>
    <p:sldId id="282" r:id="rId18"/>
    <p:sldId id="268" r:id="rId19"/>
    <p:sldId id="283" r:id="rId20"/>
    <p:sldId id="284" r:id="rId21"/>
    <p:sldId id="285" r:id="rId22"/>
    <p:sldId id="286" r:id="rId23"/>
    <p:sldId id="287" r:id="rId24"/>
    <p:sldId id="288" r:id="rId25"/>
    <p:sldId id="289" r:id="rId26"/>
    <p:sldId id="269" r:id="rId27"/>
    <p:sldId id="270" r:id="rId28"/>
    <p:sldId id="271" r:id="rId29"/>
    <p:sldId id="272" r:id="rId30"/>
    <p:sldId id="278" r:id="rId31"/>
    <p:sldId id="280" r:id="rId32"/>
    <p:sldId id="279" r:id="rId3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45" d="100"/>
          <a:sy n="45" d="100"/>
        </p:scale>
        <p:origin x="-2184"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notesMaster" Target="notesMasters/notesMaster1.xml"/><Relationship Id="rId35" Type="http://schemas.openxmlformats.org/officeDocument/2006/relationships/printerSettings" Target="printerSettings/printerSettings1.bin"/><Relationship Id="rId36"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jpg>
</file>

<file path=ppt/media/image15.jpg>
</file>

<file path=ppt/media/image16.jpg>
</file>

<file path=ppt/media/image2.png>
</file>

<file path=ppt/media/image3.png>
</file>

<file path=ppt/media/image4.png>
</file>

<file path=ppt/media/image5.png>
</file>

<file path=ppt/media/image6.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993058A-D997-0A4B-A5EB-86DBF9EDA74B}" type="datetimeFigureOut">
              <a:rPr lang="en-US" smtClean="0"/>
              <a:t>8/11/17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97D576D-C107-924C-935D-CC34D4BAE130}" type="slidenum">
              <a:rPr lang="en-US" smtClean="0"/>
              <a:t>‹#›</a:t>
            </a:fld>
            <a:endParaRPr lang="en-US"/>
          </a:p>
        </p:txBody>
      </p:sp>
    </p:spTree>
    <p:extLst>
      <p:ext uri="{BB962C8B-B14F-4D97-AF65-F5344CB8AC3E}">
        <p14:creationId xmlns:p14="http://schemas.microsoft.com/office/powerpoint/2010/main" val="310654177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 name="Shape 6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Shape 7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3" name="Shape 7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ACD3CEB-B01E-974A-A3E0-D217172EE4BA}" type="datetimeFigureOut">
              <a:rPr lang="en-US" smtClean="0"/>
              <a:t>8/11/17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0358E8-62DC-664A-B69B-22D377EFE860}"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ACD3CEB-B01E-974A-A3E0-D217172EE4BA}" type="datetimeFigureOut">
              <a:rPr lang="en-US" smtClean="0"/>
              <a:t>8/11/17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0358E8-62DC-664A-B69B-22D377EFE860}"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ACD3CEB-B01E-974A-A3E0-D217172EE4BA}" type="datetimeFigureOut">
              <a:rPr lang="en-US" smtClean="0"/>
              <a:t>8/11/17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0358E8-62DC-664A-B69B-22D377EFE860}"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311700" y="390467"/>
            <a:ext cx="8520600" cy="10680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body" idx="1"/>
          </p:nvPr>
        </p:nvSpPr>
        <p:spPr>
          <a:xfrm>
            <a:off x="311700" y="1638233"/>
            <a:ext cx="8520600" cy="44536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0" name="Shape 20"/>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30162242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ACD3CEB-B01E-974A-A3E0-D217172EE4BA}" type="datetimeFigureOut">
              <a:rPr lang="en-US" smtClean="0"/>
              <a:t>8/11/17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0358E8-62DC-664A-B69B-22D377EFE860}"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ACD3CEB-B01E-974A-A3E0-D217172EE4BA}" type="datetimeFigureOut">
              <a:rPr lang="en-US" smtClean="0"/>
              <a:t>8/11/17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0358E8-62DC-664A-B69B-22D377EFE860}"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ACD3CEB-B01E-974A-A3E0-D217172EE4BA}" type="datetimeFigureOut">
              <a:rPr lang="en-US" smtClean="0"/>
              <a:t>8/11/17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0358E8-62DC-664A-B69B-22D377EFE860}"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ACD3CEB-B01E-974A-A3E0-D217172EE4BA}" type="datetimeFigureOut">
              <a:rPr lang="en-US" smtClean="0"/>
              <a:t>8/11/17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C0358E8-62DC-664A-B69B-22D377EFE860}"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CD3CEB-B01E-974A-A3E0-D217172EE4BA}" type="datetimeFigureOut">
              <a:rPr lang="en-US" smtClean="0"/>
              <a:t>8/11/17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C0358E8-62DC-664A-B69B-22D377EFE860}"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ACD3CEB-B01E-974A-A3E0-D217172EE4BA}" type="datetimeFigureOut">
              <a:rPr lang="en-US" smtClean="0"/>
              <a:t>8/11/17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C0358E8-62DC-664A-B69B-22D377EFE860}"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ACD3CEB-B01E-974A-A3E0-D217172EE4BA}" type="datetimeFigureOut">
              <a:rPr lang="en-US" smtClean="0"/>
              <a:t>8/11/17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0358E8-62DC-664A-B69B-22D377EFE860}"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ACD3CEB-B01E-974A-A3E0-D217172EE4BA}" type="datetimeFigureOut">
              <a:rPr lang="en-US" smtClean="0"/>
              <a:t>8/11/17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0358E8-62DC-664A-B69B-22D377EFE860}"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ACD3CEB-B01E-974A-A3E0-D217172EE4BA}" type="datetimeFigureOut">
              <a:rPr lang="en-US" smtClean="0"/>
              <a:t>8/11/17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0358E8-62DC-664A-B69B-22D377EFE860}"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2.xml"/><Relationship Id="rId4" Type="http://schemas.openxmlformats.org/officeDocument/2006/relationships/image" Target="../media/image7.png"/><Relationship Id="rId1" Type="http://schemas.microsoft.com/office/2007/relationships/media" Target="../media/media1.mp4"/><Relationship Id="rId2" Type="http://schemas.openxmlformats.org/officeDocument/2006/relationships/video" Target="../media/media1.mp4"/></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4.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6.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Bringing Manuscripts into All Levels of the Latin Classroom</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346614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my students did</a:t>
            </a:r>
            <a:endParaRPr lang="en-US" dirty="0"/>
          </a:p>
        </p:txBody>
      </p:sp>
      <p:pic>
        <p:nvPicPr>
          <p:cNvPr id="4" name="Content Placeholder 3"/>
          <p:cNvPicPr>
            <a:picLocks noGrp="1" noChangeAspect="1"/>
          </p:cNvPicPr>
          <p:nvPr>
            <p:ph idx="1"/>
          </p:nvPr>
        </p:nvPicPr>
        <p:blipFill>
          <a:blip r:embed="rId2"/>
          <a:srcRect t="13336" b="13336"/>
          <a:stretch>
            <a:fillRect/>
          </a:stretch>
        </p:blipFill>
        <p:spPr/>
      </p:pic>
    </p:spTree>
    <p:extLst>
      <p:ext uri="{BB962C8B-B14F-4D97-AF65-F5344CB8AC3E}">
        <p14:creationId xmlns:p14="http://schemas.microsoft.com/office/powerpoint/2010/main" val="429401392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Presentations</a:t>
            </a:r>
            <a:endParaRPr lang="en-US" dirty="0"/>
          </a:p>
        </p:txBody>
      </p:sp>
      <p:pic>
        <p:nvPicPr>
          <p:cNvPr id="4" name="Content Placeholder 3"/>
          <p:cNvPicPr>
            <a:picLocks noGrp="1" noChangeAspect="1"/>
          </p:cNvPicPr>
          <p:nvPr>
            <p:ph idx="1"/>
          </p:nvPr>
        </p:nvPicPr>
        <p:blipFill>
          <a:blip r:embed="rId2"/>
          <a:srcRect t="13336" b="13336"/>
          <a:stretch>
            <a:fillRect/>
          </a:stretch>
        </p:blipFill>
        <p:spPr/>
      </p:pic>
    </p:spTree>
    <p:extLst>
      <p:ext uri="{BB962C8B-B14F-4D97-AF65-F5344CB8AC3E}">
        <p14:creationId xmlns:p14="http://schemas.microsoft.com/office/powerpoint/2010/main" val="206231502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Presentations</a:t>
            </a:r>
            <a:endParaRPr lang="en-US" dirty="0"/>
          </a:p>
        </p:txBody>
      </p:sp>
      <p:pic>
        <p:nvPicPr>
          <p:cNvPr id="4" name="Content Placeholder 3"/>
          <p:cNvPicPr>
            <a:picLocks noGrp="1" noChangeAspect="1"/>
          </p:cNvPicPr>
          <p:nvPr>
            <p:ph idx="1"/>
          </p:nvPr>
        </p:nvPicPr>
        <p:blipFill>
          <a:blip r:embed="rId2"/>
          <a:srcRect t="13336" b="13336"/>
          <a:stretch>
            <a:fillRect/>
          </a:stretch>
        </p:blipFill>
        <p:spPr/>
      </p:pic>
    </p:spTree>
    <p:extLst>
      <p:ext uri="{BB962C8B-B14F-4D97-AF65-F5344CB8AC3E}">
        <p14:creationId xmlns:p14="http://schemas.microsoft.com/office/powerpoint/2010/main" val="2013977903"/>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Presentations</a:t>
            </a:r>
            <a:endParaRPr lang="en-US" dirty="0"/>
          </a:p>
        </p:txBody>
      </p:sp>
      <p:pic>
        <p:nvPicPr>
          <p:cNvPr id="4" name="Content Placeholder 3"/>
          <p:cNvPicPr>
            <a:picLocks noGrp="1" noChangeAspect="1"/>
          </p:cNvPicPr>
          <p:nvPr>
            <p:ph idx="1"/>
          </p:nvPr>
        </p:nvPicPr>
        <p:blipFill>
          <a:blip r:embed="rId2"/>
          <a:srcRect t="13336" b="13336"/>
          <a:stretch>
            <a:fillRect/>
          </a:stretch>
        </p:blipFill>
        <p:spPr/>
      </p:pic>
    </p:spTree>
    <p:extLst>
      <p:ext uri="{BB962C8B-B14F-4D97-AF65-F5344CB8AC3E}">
        <p14:creationId xmlns:p14="http://schemas.microsoft.com/office/powerpoint/2010/main" val="92529641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6050" y="-89867"/>
            <a:ext cx="5180700" cy="914000"/>
          </a:xfrm>
          <a:prstGeom prst="rect">
            <a:avLst/>
          </a:prstGeom>
        </p:spPr>
        <p:txBody>
          <a:bodyPr lIns="91425" tIns="91425" rIns="91425" bIns="91425" anchor="t" anchorCtr="0">
            <a:noAutofit/>
          </a:bodyPr>
          <a:lstStyle/>
          <a:p>
            <a:pPr lvl="0" algn="ctr">
              <a:spcBef>
                <a:spcPts val="0"/>
              </a:spcBef>
              <a:buNone/>
            </a:pPr>
            <a:r>
              <a:rPr lang="en"/>
              <a:t>Original Manuscript</a:t>
            </a:r>
          </a:p>
        </p:txBody>
      </p:sp>
      <p:pic>
        <p:nvPicPr>
          <p:cNvPr id="63" name="Shape 63" descr="e-codices_bbb-0318_007v_small.jpg"/>
          <p:cNvPicPr preferRelativeResize="0"/>
          <p:nvPr/>
        </p:nvPicPr>
        <p:blipFill rotWithShape="1">
          <a:blip r:embed="rId3">
            <a:alphaModFix/>
          </a:blip>
          <a:srcRect l="6690" t="1248" b="17708"/>
          <a:stretch/>
        </p:blipFill>
        <p:spPr>
          <a:xfrm>
            <a:off x="5950" y="765034"/>
            <a:ext cx="5180650" cy="5960399"/>
          </a:xfrm>
          <a:prstGeom prst="rect">
            <a:avLst/>
          </a:prstGeom>
          <a:noFill/>
          <a:ln>
            <a:noFill/>
          </a:ln>
        </p:spPr>
      </p:pic>
      <p:sp>
        <p:nvSpPr>
          <p:cNvPr id="64" name="Shape 64"/>
          <p:cNvSpPr txBox="1"/>
          <p:nvPr/>
        </p:nvSpPr>
        <p:spPr>
          <a:xfrm>
            <a:off x="5318050" y="824133"/>
            <a:ext cx="3688500" cy="5960400"/>
          </a:xfrm>
          <a:prstGeom prst="rect">
            <a:avLst/>
          </a:prstGeom>
          <a:noFill/>
          <a:ln>
            <a:noFill/>
          </a:ln>
        </p:spPr>
        <p:txBody>
          <a:bodyPr lIns="91425" tIns="91425" rIns="91425" bIns="91425" anchor="t" anchorCtr="0">
            <a:noAutofit/>
          </a:bodyPr>
          <a:lstStyle/>
          <a:p>
            <a:pPr lvl="0" algn="just" rtl="0">
              <a:lnSpc>
                <a:spcPct val="115000"/>
              </a:lnSpc>
              <a:spcBef>
                <a:spcPts val="0"/>
              </a:spcBef>
              <a:buNone/>
            </a:pPr>
            <a:r>
              <a:rPr lang="en" sz="2200">
                <a:latin typeface="Architects Daughter"/>
                <a:ea typeface="Architects Daughter"/>
                <a:cs typeface="Architects Daughter"/>
                <a:sym typeface="Architects Daughter"/>
              </a:rPr>
              <a:t> In the picture, there’s a lion on the top of a mountain. Behind the lion we can see the waves as if from the ocean which means that he’s standing on top of the world. This can mean that he’s the most powerful and that he's undefeatable.</a:t>
            </a:r>
          </a:p>
        </p:txBody>
      </p:sp>
    </p:spTree>
    <p:extLst>
      <p:ext uri="{BB962C8B-B14F-4D97-AF65-F5344CB8AC3E}">
        <p14:creationId xmlns:p14="http://schemas.microsoft.com/office/powerpoint/2010/main" val="2634095956"/>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311700" y="390467"/>
            <a:ext cx="8520600" cy="1068000"/>
          </a:xfrm>
          <a:prstGeom prst="rect">
            <a:avLst/>
          </a:prstGeom>
        </p:spPr>
        <p:txBody>
          <a:bodyPr lIns="91425" tIns="91425" rIns="91425" bIns="91425" anchor="t" anchorCtr="0">
            <a:noAutofit/>
          </a:bodyPr>
          <a:lstStyle/>
          <a:p>
            <a:pPr lvl="0" algn="ctr" rtl="0">
              <a:spcBef>
                <a:spcPts val="0"/>
              </a:spcBef>
              <a:buNone/>
            </a:pPr>
            <a:r>
              <a:rPr lang="en" dirty="0"/>
              <a:t>Transcription </a:t>
            </a:r>
          </a:p>
        </p:txBody>
      </p:sp>
      <p:sp>
        <p:nvSpPr>
          <p:cNvPr id="76" name="Shape 76"/>
          <p:cNvSpPr txBox="1">
            <a:spLocks noGrp="1"/>
          </p:cNvSpPr>
          <p:nvPr>
            <p:ph type="body" idx="1"/>
          </p:nvPr>
        </p:nvSpPr>
        <p:spPr>
          <a:xfrm>
            <a:off x="241875" y="1112400"/>
            <a:ext cx="8520600" cy="4633200"/>
          </a:xfrm>
          <a:prstGeom prst="rect">
            <a:avLst/>
          </a:prstGeom>
        </p:spPr>
        <p:txBody>
          <a:bodyPr lIns="91425" tIns="91425" rIns="91425" bIns="91425" anchor="t" anchorCtr="0">
            <a:noAutofit/>
          </a:bodyPr>
          <a:lstStyle/>
          <a:p>
            <a:pPr lvl="0" rtl="0">
              <a:spcBef>
                <a:spcPts val="0"/>
              </a:spcBef>
              <a:spcAft>
                <a:spcPts val="0"/>
              </a:spcAft>
              <a:buNone/>
            </a:pPr>
            <a:endParaRPr sz="1200" dirty="0">
              <a:solidFill>
                <a:srgbClr val="FFFFFF"/>
              </a:solidFill>
              <a:latin typeface="Arial"/>
              <a:ea typeface="Arial"/>
              <a:cs typeface="Arial"/>
              <a:sym typeface="Arial"/>
            </a:endParaRPr>
          </a:p>
          <a:p>
            <a:pPr lvl="0" algn="just" rtl="0">
              <a:spcBef>
                <a:spcPts val="0"/>
              </a:spcBef>
              <a:spcAft>
                <a:spcPts val="0"/>
              </a:spcAft>
              <a:buNone/>
            </a:pPr>
            <a:r>
              <a:rPr lang="en" sz="3600" dirty="0">
                <a:solidFill>
                  <a:srgbClr val="FFFFFF"/>
                </a:solidFill>
                <a:latin typeface="Architects Daughter"/>
                <a:ea typeface="Architects Daughter"/>
                <a:cs typeface="Architects Daughter"/>
                <a:sym typeface="Architects Daughter"/>
              </a:rPr>
              <a:t>Cum ambulat et iter facit in montes venit ei odor venantium. Et de cauda cooperit vestigia sua ut non sequantur vestigia venatores et ut in-veniant cubilem eius et adprehendant eum. </a:t>
            </a:r>
          </a:p>
          <a:p>
            <a:pPr lvl="0" rtl="0">
              <a:spcBef>
                <a:spcPts val="0"/>
              </a:spcBef>
              <a:buNone/>
            </a:pPr>
            <a:endParaRPr sz="3600" dirty="0">
              <a:solidFill>
                <a:srgbClr val="FFFFFF"/>
              </a:solidFill>
            </a:endParaRPr>
          </a:p>
        </p:txBody>
      </p:sp>
    </p:spTree>
    <p:extLst>
      <p:ext uri="{BB962C8B-B14F-4D97-AF65-F5344CB8AC3E}">
        <p14:creationId xmlns:p14="http://schemas.microsoft.com/office/powerpoint/2010/main" val="3157523001"/>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Reading</a:t>
            </a:r>
            <a:endParaRPr lang="en-US" dirty="0"/>
          </a:p>
        </p:txBody>
      </p:sp>
      <p:sp>
        <p:nvSpPr>
          <p:cNvPr id="3" name="Text Placeholder 2"/>
          <p:cNvSpPr>
            <a:spLocks noGrp="1"/>
          </p:cNvSpPr>
          <p:nvPr>
            <p:ph type="body" idx="1"/>
          </p:nvPr>
        </p:nvSpPr>
        <p:spPr/>
        <p:txBody>
          <a:bodyPr>
            <a:normAutofit/>
          </a:bodyPr>
          <a:lstStyle/>
          <a:p>
            <a:r>
              <a:rPr lang="en-US" dirty="0" smtClean="0"/>
              <a:t>Audience: end of first year/beginning of second year and up</a:t>
            </a:r>
          </a:p>
          <a:p>
            <a:r>
              <a:rPr lang="en-US" dirty="0" smtClean="0"/>
              <a:t>Goal: Learners will (transcribe and) read an authentic text for understanding</a:t>
            </a:r>
          </a:p>
          <a:p>
            <a:r>
              <a:rPr lang="en-US" dirty="0" smtClean="0"/>
              <a:t>Activity: give a pre-reading activity that works for your students, then have them read the passage </a:t>
            </a:r>
            <a:r>
              <a:rPr lang="en-US" dirty="0" smtClean="0"/>
              <a:t>and assess comprehension</a:t>
            </a:r>
          </a:p>
          <a:p>
            <a:r>
              <a:rPr lang="en-US" dirty="0" smtClean="0"/>
              <a:t>Resources </a:t>
            </a:r>
            <a:r>
              <a:rPr lang="en-US" dirty="0" smtClean="0"/>
              <a:t>on page 6</a:t>
            </a:r>
          </a:p>
          <a:p>
            <a:endParaRPr lang="en-US" dirty="0"/>
          </a:p>
        </p:txBody>
      </p:sp>
    </p:spTree>
    <p:extLst>
      <p:ext uri="{BB962C8B-B14F-4D97-AF65-F5344CB8AC3E}">
        <p14:creationId xmlns:p14="http://schemas.microsoft.com/office/powerpoint/2010/main" val="1743858012"/>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Pre-Reading A - CLOZE</a:t>
            </a:r>
            <a:endParaRPr lang="en-US" dirty="0"/>
          </a:p>
        </p:txBody>
      </p:sp>
      <p:sp>
        <p:nvSpPr>
          <p:cNvPr id="3" name="Text Placeholder 2"/>
          <p:cNvSpPr>
            <a:spLocks noGrp="1"/>
          </p:cNvSpPr>
          <p:nvPr>
            <p:ph type="body" idx="1"/>
          </p:nvPr>
        </p:nvSpPr>
        <p:spPr/>
        <p:txBody>
          <a:bodyPr/>
          <a:lstStyle/>
          <a:p>
            <a:pPr marL="514350" indent="-514350">
              <a:buAutoNum type="arabicParenR"/>
            </a:pPr>
            <a:r>
              <a:rPr lang="en-US" dirty="0" smtClean="0"/>
              <a:t>Try the CLOSE reading activity without looking at the transcription on the next page</a:t>
            </a:r>
          </a:p>
          <a:p>
            <a:pPr marL="514350" indent="-514350">
              <a:buAutoNum type="arabicParenR"/>
            </a:pPr>
            <a:r>
              <a:rPr lang="en-US" dirty="0" smtClean="0"/>
              <a:t>What skills are being tested with this CLOZE reading? How does this help as a pre-reading activity?</a:t>
            </a:r>
            <a:endParaRPr lang="en-US" dirty="0"/>
          </a:p>
        </p:txBody>
      </p:sp>
    </p:spTree>
    <p:extLst>
      <p:ext uri="{BB962C8B-B14F-4D97-AF65-F5344CB8AC3E}">
        <p14:creationId xmlns:p14="http://schemas.microsoft.com/office/powerpoint/2010/main" val="19374051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Pre-Reading B - Video</a:t>
            </a:r>
            <a:endParaRPr lang="en-US" dirty="0"/>
          </a:p>
        </p:txBody>
      </p:sp>
      <p:sp>
        <p:nvSpPr>
          <p:cNvPr id="3" name="Text Placeholder 2"/>
          <p:cNvSpPr>
            <a:spLocks noGrp="1"/>
          </p:cNvSpPr>
          <p:nvPr>
            <p:ph type="body" idx="1"/>
          </p:nvPr>
        </p:nvSpPr>
        <p:spPr/>
        <p:txBody>
          <a:bodyPr/>
          <a:lstStyle/>
          <a:p>
            <a:endParaRPr lang="en-US"/>
          </a:p>
        </p:txBody>
      </p:sp>
      <p:pic>
        <p:nvPicPr>
          <p:cNvPr id="4" name="De Herinacio. On the Hedgehog.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638233"/>
            <a:ext cx="9144000" cy="5143500"/>
          </a:xfrm>
          <a:prstGeom prst="rect">
            <a:avLst/>
          </a:prstGeom>
        </p:spPr>
      </p:pic>
    </p:spTree>
    <p:extLst>
      <p:ext uri="{BB962C8B-B14F-4D97-AF65-F5344CB8AC3E}">
        <p14:creationId xmlns:p14="http://schemas.microsoft.com/office/powerpoint/2010/main" val="2308391878"/>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Pre-Reading C </a:t>
            </a:r>
            <a:r>
              <a:rPr lang="mr-IN" dirty="0" smtClean="0"/>
              <a:t>–</a:t>
            </a:r>
            <a:r>
              <a:rPr lang="en-US" dirty="0" smtClean="0"/>
              <a:t> Active Latin</a:t>
            </a:r>
            <a:endParaRPr lang="en-US" dirty="0"/>
          </a:p>
        </p:txBody>
      </p:sp>
      <p:sp>
        <p:nvSpPr>
          <p:cNvPr id="3" name="Text Placeholder 2"/>
          <p:cNvSpPr>
            <a:spLocks noGrp="1"/>
          </p:cNvSpPr>
          <p:nvPr>
            <p:ph type="body" idx="1"/>
          </p:nvPr>
        </p:nvSpPr>
        <p:spPr/>
        <p:txBody>
          <a:bodyPr/>
          <a:lstStyle/>
          <a:p>
            <a:r>
              <a:rPr lang="en-US" dirty="0" smtClean="0"/>
              <a:t>Active Latin is hard, there is nothing wrong with writing scripts and reading</a:t>
            </a:r>
          </a:p>
          <a:p>
            <a:r>
              <a:rPr lang="en-US" dirty="0" smtClean="0"/>
              <a:t>For this activity you can follow along with the script</a:t>
            </a:r>
          </a:p>
          <a:p>
            <a:r>
              <a:rPr lang="en-US" dirty="0" smtClean="0"/>
              <a:t>One rule: try to use as little English as possible. Trust that the pictures and their knowledge will be enough</a:t>
            </a:r>
            <a:endParaRPr lang="en-US" dirty="0"/>
          </a:p>
        </p:txBody>
      </p:sp>
    </p:spTree>
    <p:extLst>
      <p:ext uri="{BB962C8B-B14F-4D97-AF65-F5344CB8AC3E}">
        <p14:creationId xmlns:p14="http://schemas.microsoft.com/office/powerpoint/2010/main" val="16579791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Do It?</a:t>
            </a:r>
            <a:endParaRPr lang="en-US" dirty="0"/>
          </a:p>
        </p:txBody>
      </p:sp>
      <p:sp>
        <p:nvSpPr>
          <p:cNvPr id="3" name="Content Placeholder 2"/>
          <p:cNvSpPr>
            <a:spLocks noGrp="1"/>
          </p:cNvSpPr>
          <p:nvPr>
            <p:ph idx="1"/>
          </p:nvPr>
        </p:nvSpPr>
        <p:spPr/>
        <p:txBody>
          <a:bodyPr/>
          <a:lstStyle/>
          <a:p>
            <a:pPr marL="0" indent="0">
              <a:buNone/>
            </a:pPr>
            <a:r>
              <a:rPr lang="en-US" dirty="0" smtClean="0"/>
              <a:t>GOAL: Get students to access their knowledge of common vocabulary and Latin endings to read and understand faster</a:t>
            </a:r>
          </a:p>
          <a:p>
            <a:pPr marL="0" indent="0">
              <a:buNone/>
            </a:pPr>
            <a:endParaRPr lang="en-US" dirty="0"/>
          </a:p>
          <a:p>
            <a:pPr marL="0" indent="0">
              <a:buNone/>
            </a:pPr>
            <a:r>
              <a:rPr lang="en-US" dirty="0" smtClean="0"/>
              <a:t>- Deciphering scribal hands, ligatures, and abbreviations requires students to use these skills</a:t>
            </a:r>
            <a:endParaRPr lang="en-US" dirty="0"/>
          </a:p>
        </p:txBody>
      </p:sp>
    </p:spTree>
    <p:extLst>
      <p:ext uri="{BB962C8B-B14F-4D97-AF65-F5344CB8AC3E}">
        <p14:creationId xmlns:p14="http://schemas.microsoft.com/office/powerpoint/2010/main" val="4794602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Ericius</a:t>
            </a:r>
            <a:endParaRPr lang="en-US" dirty="0"/>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311700" y="1206276"/>
            <a:ext cx="8427024" cy="5651724"/>
          </a:xfrm>
          <a:prstGeom prst="rect">
            <a:avLst/>
          </a:prstGeom>
        </p:spPr>
      </p:pic>
    </p:spTree>
    <p:extLst>
      <p:ext uri="{BB962C8B-B14F-4D97-AF65-F5344CB8AC3E}">
        <p14:creationId xmlns:p14="http://schemas.microsoft.com/office/powerpoint/2010/main" val="30322174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Spinae</a:t>
            </a:r>
            <a:r>
              <a:rPr lang="en-US" dirty="0" smtClean="0"/>
              <a:t> </a:t>
            </a:r>
            <a:endParaRPr lang="en-US" dirty="0"/>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a:blip r:embed="rId2"/>
          <a:stretch>
            <a:fillRect/>
          </a:stretch>
        </p:blipFill>
        <p:spPr>
          <a:xfrm>
            <a:off x="311700" y="1600200"/>
            <a:ext cx="8520600" cy="5334636"/>
          </a:xfrm>
          <a:prstGeom prst="rect">
            <a:avLst/>
          </a:prstGeom>
        </p:spPr>
      </p:pic>
      <p:sp>
        <p:nvSpPr>
          <p:cNvPr id="5" name="Right Arrow 4"/>
          <p:cNvSpPr/>
          <p:nvPr/>
        </p:nvSpPr>
        <p:spPr>
          <a:xfrm rot="1799491">
            <a:off x="371618" y="1944319"/>
            <a:ext cx="1552437" cy="655582"/>
          </a:xfrm>
          <a:prstGeom prst="rightArrow">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ight Arrow 5"/>
          <p:cNvSpPr/>
          <p:nvPr/>
        </p:nvSpPr>
        <p:spPr>
          <a:xfrm rot="7057714">
            <a:off x="5196137" y="902393"/>
            <a:ext cx="1552437" cy="655582"/>
          </a:xfrm>
          <a:prstGeom prst="rightArrow">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ight Arrow 6"/>
          <p:cNvSpPr/>
          <p:nvPr/>
        </p:nvSpPr>
        <p:spPr>
          <a:xfrm rot="19953118">
            <a:off x="165830" y="4340725"/>
            <a:ext cx="1552437" cy="655582"/>
          </a:xfrm>
          <a:prstGeom prst="rightArrow">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ight Arrow 7"/>
          <p:cNvSpPr/>
          <p:nvPr/>
        </p:nvSpPr>
        <p:spPr>
          <a:xfrm rot="3903685">
            <a:off x="2038661" y="677285"/>
            <a:ext cx="1552437" cy="655582"/>
          </a:xfrm>
          <a:prstGeom prst="rightArrow">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ight Arrow 8"/>
          <p:cNvSpPr/>
          <p:nvPr/>
        </p:nvSpPr>
        <p:spPr>
          <a:xfrm rot="8130824">
            <a:off x="6629978" y="1967517"/>
            <a:ext cx="1552437" cy="655582"/>
          </a:xfrm>
          <a:prstGeom prst="rightArrow">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72477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Uvas</a:t>
            </a:r>
            <a:r>
              <a:rPr lang="en-US" dirty="0" smtClean="0"/>
              <a:t> </a:t>
            </a:r>
            <a:r>
              <a:rPr lang="en-US" dirty="0" err="1" smtClean="0"/>
              <a:t>Edet</a:t>
            </a:r>
            <a:endParaRPr lang="en-US" dirty="0"/>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rotWithShape="1">
          <a:blip r:embed="rId2"/>
          <a:srcRect b="10273"/>
          <a:stretch/>
        </p:blipFill>
        <p:spPr>
          <a:xfrm>
            <a:off x="311700" y="1144694"/>
            <a:ext cx="8544842" cy="5452098"/>
          </a:xfrm>
          <a:prstGeom prst="rect">
            <a:avLst/>
          </a:prstGeom>
        </p:spPr>
      </p:pic>
    </p:spTree>
    <p:extLst>
      <p:ext uri="{BB962C8B-B14F-4D97-AF65-F5344CB8AC3E}">
        <p14:creationId xmlns:p14="http://schemas.microsoft.com/office/powerpoint/2010/main" val="39840962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Uvae</a:t>
            </a:r>
            <a:r>
              <a:rPr lang="en-US" dirty="0" smtClean="0"/>
              <a:t> in </a:t>
            </a:r>
            <a:r>
              <a:rPr lang="en-US" dirty="0" err="1" smtClean="0"/>
              <a:t>vitem</a:t>
            </a:r>
            <a:endParaRPr lang="en-US" dirty="0"/>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rotWithShape="1">
          <a:blip r:embed="rId2"/>
          <a:srcRect b="24235"/>
          <a:stretch/>
        </p:blipFill>
        <p:spPr>
          <a:xfrm>
            <a:off x="0" y="1458467"/>
            <a:ext cx="9144000" cy="5100030"/>
          </a:xfrm>
          <a:prstGeom prst="rect">
            <a:avLst/>
          </a:prstGeom>
        </p:spPr>
      </p:pic>
    </p:spTree>
    <p:extLst>
      <p:ext uri="{BB962C8B-B14F-4D97-AF65-F5344CB8AC3E}">
        <p14:creationId xmlns:p14="http://schemas.microsoft.com/office/powerpoint/2010/main" val="28314796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a:t>
            </a:r>
            <a:r>
              <a:rPr lang="en-US" dirty="0" err="1" smtClean="0"/>
              <a:t>spinis</a:t>
            </a:r>
            <a:r>
              <a:rPr lang="en-US" dirty="0" smtClean="0"/>
              <a:t> </a:t>
            </a:r>
            <a:r>
              <a:rPr lang="en-US" dirty="0" err="1" smtClean="0"/>
              <a:t>uvas</a:t>
            </a:r>
            <a:r>
              <a:rPr lang="en-US" dirty="0" smtClean="0"/>
              <a:t> </a:t>
            </a:r>
            <a:r>
              <a:rPr lang="en-US" dirty="0" err="1" smtClean="0"/>
              <a:t>fert</a:t>
            </a:r>
            <a:endParaRPr lang="en-US" dirty="0"/>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a:blip r:embed="rId2"/>
          <a:stretch>
            <a:fillRect/>
          </a:stretch>
        </p:blipFill>
        <p:spPr>
          <a:xfrm>
            <a:off x="1396999" y="1638233"/>
            <a:ext cx="6590615" cy="5219767"/>
          </a:xfrm>
          <a:prstGeom prst="rect">
            <a:avLst/>
          </a:prstGeom>
        </p:spPr>
      </p:pic>
    </p:spTree>
    <p:extLst>
      <p:ext uri="{BB962C8B-B14F-4D97-AF65-F5344CB8AC3E}">
        <p14:creationId xmlns:p14="http://schemas.microsoft.com/office/powerpoint/2010/main" val="17059339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Ericius</a:t>
            </a:r>
            <a:r>
              <a:rPr lang="en-US" dirty="0" smtClean="0"/>
              <a:t> et </a:t>
            </a:r>
            <a:r>
              <a:rPr lang="en-US" dirty="0" err="1" smtClean="0"/>
              <a:t>filii</a:t>
            </a:r>
            <a:endParaRPr lang="en-US" dirty="0"/>
          </a:p>
        </p:txBody>
      </p:sp>
      <p:pic>
        <p:nvPicPr>
          <p:cNvPr id="6" name="Picture 5" descr="Screen Shot 2017-08-11 at 3.59.2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700" y="1437034"/>
            <a:ext cx="8439827" cy="5420966"/>
          </a:xfrm>
          <a:prstGeom prst="rect">
            <a:avLst/>
          </a:prstGeom>
        </p:spPr>
      </p:pic>
    </p:spTree>
    <p:extLst>
      <p:ext uri="{BB962C8B-B14F-4D97-AF65-F5344CB8AC3E}">
        <p14:creationId xmlns:p14="http://schemas.microsoft.com/office/powerpoint/2010/main" val="5478060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bb318_014r.jpg"/>
          <p:cNvPicPr>
            <a:picLocks noChangeAspect="1"/>
          </p:cNvPicPr>
          <p:nvPr/>
        </p:nvPicPr>
        <p:blipFill rotWithShape="1">
          <a:blip r:embed="rId2">
            <a:extLst>
              <a:ext uri="{28A0092B-C50C-407E-A947-70E740481C1C}">
                <a14:useLocalDpi xmlns:a14="http://schemas.microsoft.com/office/drawing/2010/main" val="0"/>
              </a:ext>
            </a:extLst>
          </a:blip>
          <a:srcRect l="4407" t="31826" r="25369" b="15515"/>
          <a:stretch/>
        </p:blipFill>
        <p:spPr>
          <a:xfrm>
            <a:off x="979892" y="0"/>
            <a:ext cx="6859241" cy="6857999"/>
          </a:xfrm>
          <a:prstGeom prst="rect">
            <a:avLst/>
          </a:prstGeom>
        </p:spPr>
      </p:pic>
    </p:spTree>
    <p:extLst>
      <p:ext uri="{BB962C8B-B14F-4D97-AF65-F5344CB8AC3E}">
        <p14:creationId xmlns:p14="http://schemas.microsoft.com/office/powerpoint/2010/main" val="384344157"/>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4a) </a:t>
            </a:r>
            <a:r>
              <a:rPr lang="en-US" dirty="0" smtClean="0"/>
              <a:t>Reception</a:t>
            </a:r>
            <a:endParaRPr lang="en-US" dirty="0"/>
          </a:p>
        </p:txBody>
      </p:sp>
      <p:sp>
        <p:nvSpPr>
          <p:cNvPr id="3" name="Text Placeholder 2"/>
          <p:cNvSpPr>
            <a:spLocks noGrp="1"/>
          </p:cNvSpPr>
          <p:nvPr>
            <p:ph type="body" idx="1"/>
          </p:nvPr>
        </p:nvSpPr>
        <p:spPr/>
        <p:txBody>
          <a:bodyPr>
            <a:normAutofit lnSpcReduction="10000"/>
          </a:bodyPr>
          <a:lstStyle/>
          <a:p>
            <a:r>
              <a:rPr lang="en-US" dirty="0" smtClean="0"/>
              <a:t>Audience: 3</a:t>
            </a:r>
            <a:r>
              <a:rPr lang="en-US" baseline="30000" dirty="0" smtClean="0"/>
              <a:t>rd</a:t>
            </a:r>
            <a:r>
              <a:rPr lang="en-US" dirty="0" smtClean="0"/>
              <a:t> year and up</a:t>
            </a:r>
          </a:p>
          <a:p>
            <a:r>
              <a:rPr lang="en-US" dirty="0" smtClean="0"/>
              <a:t>Goal: Learners will investigate the reception of Classical texts by comparing a modern edition with the edition of a text in a medieval manuscript</a:t>
            </a:r>
          </a:p>
          <a:p>
            <a:r>
              <a:rPr lang="en-US" dirty="0" smtClean="0"/>
              <a:t>Activity: in groups of 2-3 students will compare the manuscript version of the text with their textbook edition</a:t>
            </a:r>
          </a:p>
          <a:p>
            <a:r>
              <a:rPr lang="en-US" dirty="0" smtClean="0"/>
              <a:t>Great as a review or extension activity</a:t>
            </a:r>
            <a:endParaRPr lang="en-US" dirty="0"/>
          </a:p>
        </p:txBody>
      </p:sp>
    </p:spTree>
    <p:extLst>
      <p:ext uri="{BB962C8B-B14F-4D97-AF65-F5344CB8AC3E}">
        <p14:creationId xmlns:p14="http://schemas.microsoft.com/office/powerpoint/2010/main" val="1105348103"/>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Try it!</a:t>
            </a:r>
            <a:endParaRPr lang="en-US" dirty="0"/>
          </a:p>
        </p:txBody>
      </p:sp>
      <p:sp>
        <p:nvSpPr>
          <p:cNvPr id="3" name="Text Placeholder 2"/>
          <p:cNvSpPr>
            <a:spLocks noGrp="1"/>
          </p:cNvSpPr>
          <p:nvPr>
            <p:ph type="body" idx="1"/>
          </p:nvPr>
        </p:nvSpPr>
        <p:spPr/>
        <p:txBody>
          <a:bodyPr>
            <a:normAutofit lnSpcReduction="10000"/>
          </a:bodyPr>
          <a:lstStyle/>
          <a:p>
            <a:r>
              <a:rPr lang="en-US" dirty="0" smtClean="0"/>
              <a:t>Starting on page 7 of your packet you have the text of the </a:t>
            </a:r>
            <a:r>
              <a:rPr lang="en-US" i="1" dirty="0" smtClean="0"/>
              <a:t>De Bello </a:t>
            </a:r>
            <a:r>
              <a:rPr lang="en-US" i="1" dirty="0" err="1" smtClean="0"/>
              <a:t>Gallico</a:t>
            </a:r>
            <a:r>
              <a:rPr lang="en-US" i="1" dirty="0" smtClean="0"/>
              <a:t> 1.1-7</a:t>
            </a:r>
          </a:p>
          <a:p>
            <a:r>
              <a:rPr lang="en-US" dirty="0" smtClean="0"/>
              <a:t>With a partner, pick your favorite section and find it in the manuscript (we will be around to help you find it if you’re stuck)</a:t>
            </a:r>
          </a:p>
          <a:p>
            <a:r>
              <a:rPr lang="en-US" dirty="0" smtClean="0"/>
              <a:t>Mark differences and focus on the questions on page 2 in your packet.</a:t>
            </a:r>
          </a:p>
          <a:p>
            <a:r>
              <a:rPr lang="en-US" dirty="0" smtClean="0"/>
              <a:t>If you don’t have a device with you, I will put the first section up in the next slide.</a:t>
            </a:r>
            <a:endParaRPr lang="en-US" dirty="0"/>
          </a:p>
        </p:txBody>
      </p:sp>
    </p:spTree>
    <p:extLst>
      <p:ext uri="{BB962C8B-B14F-4D97-AF65-F5344CB8AC3E}">
        <p14:creationId xmlns:p14="http://schemas.microsoft.com/office/powerpoint/2010/main" val="33773050"/>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e-codices_fmb-cb-0044_001r_large.jpg"/>
          <p:cNvPicPr>
            <a:picLocks noChangeAspect="1"/>
          </p:cNvPicPr>
          <p:nvPr/>
        </p:nvPicPr>
        <p:blipFill rotWithShape="1">
          <a:blip r:embed="rId2">
            <a:extLst>
              <a:ext uri="{28A0092B-C50C-407E-A947-70E740481C1C}">
                <a14:useLocalDpi xmlns:a14="http://schemas.microsoft.com/office/drawing/2010/main" val="0"/>
              </a:ext>
            </a:extLst>
          </a:blip>
          <a:srcRect l="8973" t="11298" r="35155" b="57652"/>
          <a:stretch/>
        </p:blipFill>
        <p:spPr>
          <a:xfrm>
            <a:off x="0" y="-2"/>
            <a:ext cx="9144000" cy="6775546"/>
          </a:xfrm>
          <a:prstGeom prst="rect">
            <a:avLst/>
          </a:prstGeom>
        </p:spPr>
      </p:pic>
    </p:spTree>
    <p:extLst>
      <p:ext uri="{BB962C8B-B14F-4D97-AF65-F5344CB8AC3E}">
        <p14:creationId xmlns:p14="http://schemas.microsoft.com/office/powerpoint/2010/main" val="239347741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a:t>
            </a:r>
            <a:endParaRPr lang="en-US" dirty="0"/>
          </a:p>
        </p:txBody>
      </p:sp>
      <p:sp>
        <p:nvSpPr>
          <p:cNvPr id="3" name="Content Placeholder 2"/>
          <p:cNvSpPr>
            <a:spLocks noGrp="1"/>
          </p:cNvSpPr>
          <p:nvPr>
            <p:ph idx="1"/>
          </p:nvPr>
        </p:nvSpPr>
        <p:spPr/>
        <p:txBody>
          <a:bodyPr/>
          <a:lstStyle/>
          <a:p>
            <a:r>
              <a:rPr lang="en-US" dirty="0" smtClean="0"/>
              <a:t>CLOZE READING </a:t>
            </a:r>
            <a:r>
              <a:rPr lang="mr-IN" dirty="0" smtClean="0"/>
              <a:t>–</a:t>
            </a:r>
            <a:r>
              <a:rPr lang="en-US" dirty="0" smtClean="0"/>
              <a:t> uses fill in the blanks to test skills like grammar and vocabulary. </a:t>
            </a:r>
            <a:r>
              <a:rPr lang="en-US" dirty="0"/>
              <a:t>C</a:t>
            </a:r>
            <a:r>
              <a:rPr lang="en-US" dirty="0" smtClean="0"/>
              <a:t>an use word banks, multiple choice, etc. </a:t>
            </a:r>
          </a:p>
          <a:p>
            <a:r>
              <a:rPr lang="en-US" dirty="0" smtClean="0"/>
              <a:t>Manuscripts are in many ways premade CLOZE READING exercises. </a:t>
            </a:r>
          </a:p>
          <a:p>
            <a:r>
              <a:rPr lang="en-US" dirty="0" smtClean="0"/>
              <a:t>Manuscripts have varying difficulties, so you can select different tiers of difficulty where appropriate.</a:t>
            </a:r>
            <a:endParaRPr lang="en-US" dirty="0"/>
          </a:p>
        </p:txBody>
      </p:sp>
    </p:spTree>
    <p:extLst>
      <p:ext uri="{BB962C8B-B14F-4D97-AF65-F5344CB8AC3E}">
        <p14:creationId xmlns:p14="http://schemas.microsoft.com/office/powerpoint/2010/main" val="20411902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4b) Reception</a:t>
            </a:r>
            <a:endParaRPr lang="en-US" dirty="0"/>
          </a:p>
        </p:txBody>
      </p:sp>
      <p:sp>
        <p:nvSpPr>
          <p:cNvPr id="3" name="Text Placeholder 2"/>
          <p:cNvSpPr>
            <a:spLocks noGrp="1"/>
          </p:cNvSpPr>
          <p:nvPr>
            <p:ph type="body" idx="1"/>
          </p:nvPr>
        </p:nvSpPr>
        <p:spPr/>
        <p:txBody>
          <a:bodyPr>
            <a:normAutofit lnSpcReduction="10000"/>
          </a:bodyPr>
          <a:lstStyle/>
          <a:p>
            <a:r>
              <a:rPr lang="en-US" dirty="0"/>
              <a:t>Audience: 3</a:t>
            </a:r>
            <a:r>
              <a:rPr lang="en-US" baseline="30000" dirty="0"/>
              <a:t>rd</a:t>
            </a:r>
            <a:r>
              <a:rPr lang="en-US" dirty="0"/>
              <a:t> year and up</a:t>
            </a:r>
          </a:p>
          <a:p>
            <a:r>
              <a:rPr lang="en-US" dirty="0"/>
              <a:t>Goal: Learners will investigate the reception of Classical texts by </a:t>
            </a:r>
            <a:r>
              <a:rPr lang="en-US" dirty="0" smtClean="0"/>
              <a:t>reading a scholarly commentary of a text</a:t>
            </a:r>
            <a:endParaRPr lang="en-US" dirty="0"/>
          </a:p>
          <a:p>
            <a:r>
              <a:rPr lang="en-US" dirty="0"/>
              <a:t>Activity: in groups of 2-3 students will </a:t>
            </a:r>
            <a:r>
              <a:rPr lang="en-US" dirty="0" smtClean="0"/>
              <a:t>transcribe, translate, and discuss a commentary text</a:t>
            </a:r>
            <a:endParaRPr lang="en-US" dirty="0"/>
          </a:p>
          <a:p>
            <a:r>
              <a:rPr lang="en-US" dirty="0" smtClean="0"/>
              <a:t>Recommended text: </a:t>
            </a:r>
            <a:r>
              <a:rPr lang="en-US" dirty="0" err="1" smtClean="0"/>
              <a:t>Servius</a:t>
            </a:r>
            <a:r>
              <a:rPr lang="en-US" dirty="0" smtClean="0"/>
              <a:t> Cod. Sang. 861</a:t>
            </a:r>
          </a:p>
          <a:p>
            <a:r>
              <a:rPr lang="en-US" dirty="0" smtClean="0"/>
              <a:t>Example from </a:t>
            </a:r>
            <a:r>
              <a:rPr lang="en-US" dirty="0" err="1" smtClean="0"/>
              <a:t>Aeneid</a:t>
            </a:r>
            <a:r>
              <a:rPr lang="en-US" dirty="0" smtClean="0"/>
              <a:t> 6.17</a:t>
            </a:r>
            <a:endParaRPr lang="en-US" dirty="0"/>
          </a:p>
        </p:txBody>
      </p:sp>
    </p:spTree>
    <p:extLst>
      <p:ext uri="{BB962C8B-B14F-4D97-AF65-F5344CB8AC3E}">
        <p14:creationId xmlns:p14="http://schemas.microsoft.com/office/powerpoint/2010/main" val="26077437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e-codices_csg-0861_009_large.jpg"/>
          <p:cNvPicPr>
            <a:picLocks noChangeAspect="1"/>
          </p:cNvPicPr>
          <p:nvPr/>
        </p:nvPicPr>
        <p:blipFill rotWithShape="1">
          <a:blip r:embed="rId2">
            <a:extLst>
              <a:ext uri="{28A0092B-C50C-407E-A947-70E740481C1C}">
                <a14:useLocalDpi xmlns:a14="http://schemas.microsoft.com/office/drawing/2010/main" val="0"/>
              </a:ext>
            </a:extLst>
          </a:blip>
          <a:srcRect t="12286" b="49946"/>
          <a:stretch/>
        </p:blipFill>
        <p:spPr>
          <a:xfrm>
            <a:off x="-626713" y="0"/>
            <a:ext cx="12105362" cy="6858000"/>
          </a:xfrm>
          <a:prstGeom prst="rect">
            <a:avLst/>
          </a:prstGeom>
        </p:spPr>
      </p:pic>
    </p:spTree>
    <p:extLst>
      <p:ext uri="{BB962C8B-B14F-4D97-AF65-F5344CB8AC3E}">
        <p14:creationId xmlns:p14="http://schemas.microsoft.com/office/powerpoint/2010/main" val="33743207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e-codices_csg-0861_009_large.jpg"/>
          <p:cNvPicPr>
            <a:picLocks noChangeAspect="1"/>
          </p:cNvPicPr>
          <p:nvPr/>
        </p:nvPicPr>
        <p:blipFill rotWithShape="1">
          <a:blip r:embed="rId2">
            <a:extLst>
              <a:ext uri="{28A0092B-C50C-407E-A947-70E740481C1C}">
                <a14:useLocalDpi xmlns:a14="http://schemas.microsoft.com/office/drawing/2010/main" val="0"/>
              </a:ext>
            </a:extLst>
          </a:blip>
          <a:srcRect t="48398" b="18487"/>
          <a:stretch/>
        </p:blipFill>
        <p:spPr>
          <a:xfrm>
            <a:off x="-1003766" y="264556"/>
            <a:ext cx="13274220" cy="6593444"/>
          </a:xfrm>
          <a:prstGeom prst="rect">
            <a:avLst/>
          </a:prstGeom>
        </p:spPr>
      </p:pic>
    </p:spTree>
    <p:extLst>
      <p:ext uri="{BB962C8B-B14F-4D97-AF65-F5344CB8AC3E}">
        <p14:creationId xmlns:p14="http://schemas.microsoft.com/office/powerpoint/2010/main" val="30259659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happens when students see a manuscript?</a:t>
            </a:r>
            <a:endParaRPr lang="en-US" dirty="0"/>
          </a:p>
        </p:txBody>
      </p:sp>
      <p:sp>
        <p:nvSpPr>
          <p:cNvPr id="3" name="Content Placeholder 2"/>
          <p:cNvSpPr>
            <a:spLocks noGrp="1"/>
          </p:cNvSpPr>
          <p:nvPr>
            <p:ph idx="1"/>
          </p:nvPr>
        </p:nvSpPr>
        <p:spPr/>
        <p:txBody>
          <a:bodyPr/>
          <a:lstStyle/>
          <a:p>
            <a:r>
              <a:rPr lang="en-US" dirty="0" smtClean="0"/>
              <a:t>They notice endings</a:t>
            </a:r>
          </a:p>
          <a:p>
            <a:r>
              <a:rPr lang="en-US" dirty="0" smtClean="0"/>
              <a:t>They notice abbreviations</a:t>
            </a:r>
          </a:p>
          <a:p>
            <a:r>
              <a:rPr lang="en-US" dirty="0" smtClean="0"/>
              <a:t>They problem solve</a:t>
            </a:r>
            <a:endParaRPr lang="en-US" dirty="0"/>
          </a:p>
        </p:txBody>
      </p:sp>
    </p:spTree>
    <p:extLst>
      <p:ext uri="{BB962C8B-B14F-4D97-AF65-F5344CB8AC3E}">
        <p14:creationId xmlns:p14="http://schemas.microsoft.com/office/powerpoint/2010/main" val="12248885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Manuscript Activities You Can Try Right Away!</a:t>
            </a:r>
            <a:endParaRPr lang="en-US" dirty="0"/>
          </a:p>
        </p:txBody>
      </p:sp>
      <p:sp>
        <p:nvSpPr>
          <p:cNvPr id="3" name="Subtitle 2"/>
          <p:cNvSpPr>
            <a:spLocks noGrp="1"/>
          </p:cNvSpPr>
          <p:nvPr>
            <p:ph type="subTitle" idx="1"/>
          </p:nvPr>
        </p:nvSpPr>
        <p:spPr>
          <a:xfrm>
            <a:off x="685800" y="3886200"/>
            <a:ext cx="7772400" cy="2145864"/>
          </a:xfrm>
        </p:spPr>
        <p:txBody>
          <a:bodyPr>
            <a:normAutofit/>
          </a:bodyPr>
          <a:lstStyle/>
          <a:p>
            <a:r>
              <a:rPr lang="en-US" dirty="0" smtClean="0"/>
              <a:t>For quick links for all of </a:t>
            </a:r>
            <a:r>
              <a:rPr lang="en-US" dirty="0"/>
              <a:t>the activities go to: </a:t>
            </a:r>
            <a:endParaRPr lang="en-US" dirty="0" smtClean="0"/>
          </a:p>
          <a:p>
            <a:r>
              <a:rPr lang="en-US" dirty="0" smtClean="0"/>
              <a:t>https</a:t>
            </a:r>
            <a:r>
              <a:rPr lang="en-US" dirty="0"/>
              <a:t>://github.com/StephanieML/</a:t>
            </a:r>
            <a:r>
              <a:rPr lang="en-US" dirty="0" smtClean="0"/>
              <a:t>CAAS2017</a:t>
            </a:r>
            <a:endParaRPr lang="en-US" dirty="0" smtClean="0"/>
          </a:p>
          <a:p>
            <a:endParaRPr lang="en-US" dirty="0" smtClean="0"/>
          </a:p>
        </p:txBody>
      </p:sp>
    </p:spTree>
    <p:extLst>
      <p:ext uri="{BB962C8B-B14F-4D97-AF65-F5344CB8AC3E}">
        <p14:creationId xmlns:p14="http://schemas.microsoft.com/office/powerpoint/2010/main" val="369961289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 Paleography</a:t>
            </a:r>
            <a:endParaRPr lang="en-US" dirty="0"/>
          </a:p>
        </p:txBody>
      </p:sp>
      <p:sp>
        <p:nvSpPr>
          <p:cNvPr id="3" name="Content Placeholder 2"/>
          <p:cNvSpPr>
            <a:spLocks noGrp="1"/>
          </p:cNvSpPr>
          <p:nvPr>
            <p:ph idx="1"/>
          </p:nvPr>
        </p:nvSpPr>
        <p:spPr/>
        <p:txBody>
          <a:bodyPr>
            <a:normAutofit lnSpcReduction="10000"/>
          </a:bodyPr>
          <a:lstStyle/>
          <a:p>
            <a:r>
              <a:rPr lang="en-US" dirty="0" smtClean="0"/>
              <a:t>Audience: first year and up</a:t>
            </a:r>
          </a:p>
          <a:p>
            <a:r>
              <a:rPr lang="en-US" dirty="0" smtClean="0"/>
              <a:t>Goal: Learners will investigate how paleography relates to language by learning to recognize letterforms and abbreviations in a medieval manuscript</a:t>
            </a:r>
          </a:p>
          <a:p>
            <a:r>
              <a:rPr lang="en-US" dirty="0" smtClean="0"/>
              <a:t>Activity: Give students a transcription and let them compare the transcription with what they see on the page</a:t>
            </a:r>
          </a:p>
          <a:p>
            <a:r>
              <a:rPr lang="en-US" dirty="0" smtClean="0"/>
              <a:t>Recommended manuscript: Bern 318</a:t>
            </a:r>
            <a:endParaRPr lang="en-US" dirty="0"/>
          </a:p>
        </p:txBody>
      </p:sp>
    </p:spTree>
    <p:extLst>
      <p:ext uri="{BB962C8B-B14F-4D97-AF65-F5344CB8AC3E}">
        <p14:creationId xmlns:p14="http://schemas.microsoft.com/office/powerpoint/2010/main" val="307021482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Try it now!</a:t>
            </a:r>
            <a:endParaRPr lang="en-US" dirty="0"/>
          </a:p>
        </p:txBody>
      </p:sp>
      <p:sp>
        <p:nvSpPr>
          <p:cNvPr id="3" name="Content Placeholder 2"/>
          <p:cNvSpPr>
            <a:spLocks noGrp="1"/>
          </p:cNvSpPr>
          <p:nvPr>
            <p:ph idx="1"/>
          </p:nvPr>
        </p:nvSpPr>
        <p:spPr/>
        <p:txBody>
          <a:bodyPr>
            <a:normAutofit/>
          </a:bodyPr>
          <a:lstStyle/>
          <a:p>
            <a:r>
              <a:rPr lang="en-US" dirty="0" smtClean="0"/>
              <a:t>Turn to page 3 of your packets for a sample lesson I used with my students</a:t>
            </a:r>
          </a:p>
          <a:p>
            <a:r>
              <a:rPr lang="en-US" dirty="0" smtClean="0"/>
              <a:t>I started by introducing the manuscript for about 10 -15 minutes, gave them about 20 minutes on the activity, and spent the remainder of class looking at the passage as a class</a:t>
            </a:r>
          </a:p>
        </p:txBody>
      </p:sp>
    </p:spTree>
    <p:extLst>
      <p:ext uri="{BB962C8B-B14F-4D97-AF65-F5344CB8AC3E}">
        <p14:creationId xmlns:p14="http://schemas.microsoft.com/office/powerpoint/2010/main" val="105811082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e-codices_bbb-0318_012v_max.jpg"/>
          <p:cNvPicPr>
            <a:picLocks noChangeAspect="1"/>
          </p:cNvPicPr>
          <p:nvPr/>
        </p:nvPicPr>
        <p:blipFill rotWithShape="1">
          <a:blip r:embed="rId2">
            <a:extLst>
              <a:ext uri="{28A0092B-C50C-407E-A947-70E740481C1C}">
                <a14:useLocalDpi xmlns:a14="http://schemas.microsoft.com/office/drawing/2010/main" val="0"/>
              </a:ext>
            </a:extLst>
          </a:blip>
          <a:srcRect l="4997" t="3299" b="53127"/>
          <a:stretch/>
        </p:blipFill>
        <p:spPr>
          <a:xfrm>
            <a:off x="-754144" y="277625"/>
            <a:ext cx="10300024" cy="6298843"/>
          </a:xfrm>
          <a:prstGeom prst="rect">
            <a:avLst/>
          </a:prstGeom>
        </p:spPr>
      </p:pic>
    </p:spTree>
    <p:extLst>
      <p:ext uri="{BB962C8B-B14F-4D97-AF65-F5344CB8AC3E}">
        <p14:creationId xmlns:p14="http://schemas.microsoft.com/office/powerpoint/2010/main" val="162021549"/>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Transcription</a:t>
            </a:r>
            <a:endParaRPr lang="en-US" dirty="0"/>
          </a:p>
        </p:txBody>
      </p:sp>
      <p:sp>
        <p:nvSpPr>
          <p:cNvPr id="3" name="Content Placeholder 2"/>
          <p:cNvSpPr>
            <a:spLocks noGrp="1"/>
          </p:cNvSpPr>
          <p:nvPr>
            <p:ph idx="1"/>
          </p:nvPr>
        </p:nvSpPr>
        <p:spPr/>
        <p:txBody>
          <a:bodyPr/>
          <a:lstStyle/>
          <a:p>
            <a:r>
              <a:rPr lang="en-US" dirty="0" smtClean="0"/>
              <a:t>Audience: end of first year and up</a:t>
            </a:r>
          </a:p>
          <a:p>
            <a:r>
              <a:rPr lang="en-US" dirty="0" smtClean="0"/>
              <a:t>Goal: Learners will investigate the process of textual transmission by transcribing an authentic text</a:t>
            </a:r>
          </a:p>
          <a:p>
            <a:r>
              <a:rPr lang="en-US" dirty="0" smtClean="0"/>
              <a:t>Activity: assign students a passage to transcribe in small groups</a:t>
            </a:r>
          </a:p>
          <a:p>
            <a:r>
              <a:rPr lang="en-US" dirty="0" smtClean="0"/>
              <a:t>Recommended manuscript: Bern 318</a:t>
            </a:r>
          </a:p>
          <a:p>
            <a:r>
              <a:rPr lang="en-US" dirty="0" smtClean="0"/>
              <a:t>Pages 4-5 show a sample project</a:t>
            </a:r>
          </a:p>
          <a:p>
            <a:endParaRPr lang="en-US" dirty="0"/>
          </a:p>
        </p:txBody>
      </p:sp>
    </p:spTree>
    <p:extLst>
      <p:ext uri="{BB962C8B-B14F-4D97-AF65-F5344CB8AC3E}">
        <p14:creationId xmlns:p14="http://schemas.microsoft.com/office/powerpoint/2010/main" val="2861087099"/>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1528</TotalTime>
  <Words>776</Words>
  <Application>Microsoft Macintosh PowerPoint</Application>
  <PresentationFormat>On-screen Show (4:3)</PresentationFormat>
  <Paragraphs>74</Paragraphs>
  <Slides>32</Slides>
  <Notes>2</Notes>
  <HiddenSlides>0</HiddenSlides>
  <MMClips>1</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Black</vt:lpstr>
      <vt:lpstr>Bringing Manuscripts into All Levels of the Latin Classroom</vt:lpstr>
      <vt:lpstr>Why Do It?</vt:lpstr>
      <vt:lpstr>How?</vt:lpstr>
      <vt:lpstr>What happens when students see a manuscript?</vt:lpstr>
      <vt:lpstr>Manuscript Activities You Can Try Right Away!</vt:lpstr>
      <vt:lpstr>1) Paleography</vt:lpstr>
      <vt:lpstr>Try it now!</vt:lpstr>
      <vt:lpstr>PowerPoint Presentation</vt:lpstr>
      <vt:lpstr>2) Transcription</vt:lpstr>
      <vt:lpstr>What my students did</vt:lpstr>
      <vt:lpstr>Presentations</vt:lpstr>
      <vt:lpstr>Presentations</vt:lpstr>
      <vt:lpstr>Presentations</vt:lpstr>
      <vt:lpstr>Original Manuscript</vt:lpstr>
      <vt:lpstr>Transcription </vt:lpstr>
      <vt:lpstr>3) Reading</vt:lpstr>
      <vt:lpstr>Pre-Reading A - CLOZE</vt:lpstr>
      <vt:lpstr>Pre-Reading B - Video</vt:lpstr>
      <vt:lpstr>Pre-Reading C – Active Latin</vt:lpstr>
      <vt:lpstr>Ericius</vt:lpstr>
      <vt:lpstr>Spinae </vt:lpstr>
      <vt:lpstr>Uvas Edet</vt:lpstr>
      <vt:lpstr>Uvae in vitem</vt:lpstr>
      <vt:lpstr>In spinis uvas fert</vt:lpstr>
      <vt:lpstr>Ericius et filii</vt:lpstr>
      <vt:lpstr>PowerPoint Presentation</vt:lpstr>
      <vt:lpstr>4a) Reception</vt:lpstr>
      <vt:lpstr>Try it!</vt:lpstr>
      <vt:lpstr>PowerPoint Presentation</vt:lpstr>
      <vt:lpstr>4b) Reception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Manuscript Activities You Can Try Right Away!</dc:title>
  <dc:creator>Stephanie</dc:creator>
  <cp:lastModifiedBy>Stephanie</cp:lastModifiedBy>
  <cp:revision>15</cp:revision>
  <dcterms:created xsi:type="dcterms:W3CDTF">2017-03-14T17:51:19Z</dcterms:created>
  <dcterms:modified xsi:type="dcterms:W3CDTF">2017-08-11T20:13:01Z</dcterms:modified>
</cp:coreProperties>
</file>

<file path=docProps/thumbnail.jpeg>
</file>